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League Spartan" charset="1" panose="00000800000000000000"/>
      <p:regular r:id="rId18"/>
    </p:embeddedFont>
    <p:embeddedFont>
      <p:font typeface="Helios" charset="1" panose="020B0504020202020204"/>
      <p:regular r:id="rId19"/>
    </p:embeddedFont>
    <p:embeddedFont>
      <p:font typeface="Inter" charset="1" panose="020B0502030000000004"/>
      <p:regular r:id="rId20"/>
    </p:embeddedFont>
    <p:embeddedFont>
      <p:font typeface="Cloud" charset="1" panose="02000000000000000000"/>
      <p:regular r:id="rId21"/>
    </p:embeddedFont>
    <p:embeddedFont>
      <p:font typeface="Canva Sans Bold" charset="1" panose="020B0803030501040103"/>
      <p:regular r:id="rId22"/>
    </p:embeddedFont>
    <p:embeddedFont>
      <p:font typeface="Dangwa" charset="1" panose="00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4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520038" cy="10287000"/>
            <a:chOff x="0" y="0"/>
            <a:chExt cx="4877705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77705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77705">
                  <a:moveTo>
                    <a:pt x="0" y="0"/>
                  </a:moveTo>
                  <a:lnTo>
                    <a:pt x="4877705" y="0"/>
                  </a:lnTo>
                  <a:lnTo>
                    <a:pt x="487770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7764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77705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4810163"/>
            <a:ext cx="6073106" cy="5476837"/>
          </a:xfrm>
          <a:custGeom>
            <a:avLst/>
            <a:gdLst/>
            <a:ahLst/>
            <a:cxnLst/>
            <a:rect r="r" b="b" t="t" l="l"/>
            <a:pathLst>
              <a:path h="5476837" w="6073106">
                <a:moveTo>
                  <a:pt x="0" y="0"/>
                </a:moveTo>
                <a:lnTo>
                  <a:pt x="6073106" y="0"/>
                </a:lnTo>
                <a:lnTo>
                  <a:pt x="6073106" y="5476837"/>
                </a:lnTo>
                <a:lnTo>
                  <a:pt x="0" y="5476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2214894" y="0"/>
            <a:ext cx="6073106" cy="5476837"/>
          </a:xfrm>
          <a:custGeom>
            <a:avLst/>
            <a:gdLst/>
            <a:ahLst/>
            <a:cxnLst/>
            <a:rect r="r" b="b" t="t" l="l"/>
            <a:pathLst>
              <a:path h="5476837" w="6073106">
                <a:moveTo>
                  <a:pt x="0" y="0"/>
                </a:moveTo>
                <a:lnTo>
                  <a:pt x="6073106" y="0"/>
                </a:lnTo>
                <a:lnTo>
                  <a:pt x="6073106" y="5476837"/>
                </a:lnTo>
                <a:lnTo>
                  <a:pt x="0" y="5476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31958" y="1767967"/>
            <a:ext cx="11424084" cy="5248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12"/>
              </a:lnSpc>
            </a:pPr>
            <a:r>
              <a:rPr lang="en-US" sz="11139" spc="267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CUSTOMER</a:t>
            </a:r>
          </a:p>
          <a:p>
            <a:pPr algn="ctr">
              <a:lnSpc>
                <a:spcPts val="13812"/>
              </a:lnSpc>
            </a:pPr>
            <a:r>
              <a:rPr lang="en-US" sz="11139" spc="267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MANAGEMENT</a:t>
            </a:r>
          </a:p>
          <a:p>
            <a:pPr algn="ctr">
              <a:lnSpc>
                <a:spcPts val="13812"/>
              </a:lnSpc>
            </a:pPr>
            <a:r>
              <a:rPr lang="en-US" sz="11139" spc="267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SYSTEM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46161" y="7271321"/>
            <a:ext cx="4595679" cy="497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5"/>
              </a:lnSpc>
            </a:pPr>
            <a:r>
              <a:rPr lang="en-US" sz="2918" spc="172">
                <a:solidFill>
                  <a:srgbClr val="365679"/>
                </a:solidFill>
                <a:latin typeface="Helios"/>
                <a:ea typeface="Helios"/>
                <a:cs typeface="Helios"/>
                <a:sym typeface="Helios"/>
              </a:rPr>
              <a:t>Data Engineering Team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592308" y="-235208"/>
            <a:ext cx="5695692" cy="569569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8205" t="0" r="-2820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5557405" y="0"/>
            <a:ext cx="13240319" cy="11585279"/>
            <a:chOff x="0" y="0"/>
            <a:chExt cx="812800" cy="711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36567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-635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455695" y="-235208"/>
            <a:ext cx="8858427" cy="3200532"/>
            <a:chOff x="0" y="0"/>
            <a:chExt cx="2333084" cy="8429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33084" cy="842938"/>
            </a:xfrm>
            <a:custGeom>
              <a:avLst/>
              <a:gdLst/>
              <a:ahLst/>
              <a:cxnLst/>
              <a:rect r="r" b="b" t="t" l="l"/>
              <a:pathLst>
                <a:path h="842938" w="2333084">
                  <a:moveTo>
                    <a:pt x="44572" y="0"/>
                  </a:moveTo>
                  <a:lnTo>
                    <a:pt x="2288512" y="0"/>
                  </a:lnTo>
                  <a:cubicBezTo>
                    <a:pt x="2313128" y="0"/>
                    <a:pt x="2333084" y="19956"/>
                    <a:pt x="2333084" y="44572"/>
                  </a:cubicBezTo>
                  <a:lnTo>
                    <a:pt x="2333084" y="798366"/>
                  </a:lnTo>
                  <a:cubicBezTo>
                    <a:pt x="2333084" y="810188"/>
                    <a:pt x="2328388" y="821525"/>
                    <a:pt x="2320029" y="829884"/>
                  </a:cubicBezTo>
                  <a:cubicBezTo>
                    <a:pt x="2311670" y="838243"/>
                    <a:pt x="2300333" y="842938"/>
                    <a:pt x="2288512" y="842938"/>
                  </a:cubicBezTo>
                  <a:lnTo>
                    <a:pt x="44572" y="842938"/>
                  </a:lnTo>
                  <a:cubicBezTo>
                    <a:pt x="32751" y="842938"/>
                    <a:pt x="21414" y="838243"/>
                    <a:pt x="13055" y="829884"/>
                  </a:cubicBezTo>
                  <a:cubicBezTo>
                    <a:pt x="4696" y="821525"/>
                    <a:pt x="0" y="810188"/>
                    <a:pt x="0" y="798366"/>
                  </a:cubicBezTo>
                  <a:lnTo>
                    <a:pt x="0" y="44572"/>
                  </a:lnTo>
                  <a:cubicBezTo>
                    <a:pt x="0" y="32751"/>
                    <a:pt x="4696" y="21414"/>
                    <a:pt x="13055" y="13055"/>
                  </a:cubicBezTo>
                  <a:cubicBezTo>
                    <a:pt x="21414" y="4696"/>
                    <a:pt x="32751" y="0"/>
                    <a:pt x="44572" y="0"/>
                  </a:cubicBezTo>
                  <a:close/>
                </a:path>
              </a:pathLst>
            </a:custGeom>
            <a:solidFill>
              <a:srgbClr val="36567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333084" cy="900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4222788"/>
            <a:ext cx="7682914" cy="1524829"/>
            <a:chOff x="0" y="0"/>
            <a:chExt cx="10243885" cy="2033105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6502291" y="1454409"/>
              <a:ext cx="63500" cy="578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</a:p>
          </p:txBody>
        </p:sp>
        <p:grpSp>
          <p:nvGrpSpPr>
            <p:cNvPr name="Group 12" id="12"/>
            <p:cNvGrpSpPr/>
            <p:nvPr/>
          </p:nvGrpSpPr>
          <p:grpSpPr>
            <a:xfrm rot="0">
              <a:off x="667238" y="0"/>
              <a:ext cx="8909410" cy="1645600"/>
              <a:chOff x="0" y="0"/>
              <a:chExt cx="1759883" cy="32505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759883" cy="325057"/>
              </a:xfrm>
              <a:custGeom>
                <a:avLst/>
                <a:gdLst/>
                <a:ahLst/>
                <a:cxnLst/>
                <a:rect r="r" b="b" t="t" l="l"/>
                <a:pathLst>
                  <a:path h="325057" w="1759883">
                    <a:moveTo>
                      <a:pt x="59089" y="0"/>
                    </a:moveTo>
                    <a:lnTo>
                      <a:pt x="1700794" y="0"/>
                    </a:lnTo>
                    <a:cubicBezTo>
                      <a:pt x="1716466" y="0"/>
                      <a:pt x="1731495" y="6225"/>
                      <a:pt x="1742577" y="17307"/>
                    </a:cubicBezTo>
                    <a:cubicBezTo>
                      <a:pt x="1753658" y="28388"/>
                      <a:pt x="1759883" y="43418"/>
                      <a:pt x="1759883" y="59089"/>
                    </a:cubicBezTo>
                    <a:lnTo>
                      <a:pt x="1759883" y="265968"/>
                    </a:lnTo>
                    <a:cubicBezTo>
                      <a:pt x="1759883" y="298602"/>
                      <a:pt x="1733428" y="325057"/>
                      <a:pt x="1700794" y="325057"/>
                    </a:cubicBezTo>
                    <a:lnTo>
                      <a:pt x="59089" y="325057"/>
                    </a:lnTo>
                    <a:cubicBezTo>
                      <a:pt x="26455" y="325057"/>
                      <a:pt x="0" y="298602"/>
                      <a:pt x="0" y="265968"/>
                    </a:cubicBezTo>
                    <a:lnTo>
                      <a:pt x="0" y="59089"/>
                    </a:lnTo>
                    <a:cubicBezTo>
                      <a:pt x="0" y="26455"/>
                      <a:pt x="26455" y="0"/>
                      <a:pt x="59089" y="0"/>
                    </a:cubicBezTo>
                    <a:close/>
                  </a:path>
                </a:pathLst>
              </a:custGeom>
              <a:solidFill>
                <a:srgbClr val="598196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1759883" cy="3822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40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199654"/>
              <a:ext cx="10243885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Data service setup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4486981" y="5605725"/>
            <a:ext cx="9274127" cy="4539384"/>
          </a:xfrm>
          <a:custGeom>
            <a:avLst/>
            <a:gdLst/>
            <a:ahLst/>
            <a:cxnLst/>
            <a:rect r="r" b="b" t="t" l="l"/>
            <a:pathLst>
              <a:path h="4539384" w="9274127">
                <a:moveTo>
                  <a:pt x="0" y="0"/>
                </a:moveTo>
                <a:lnTo>
                  <a:pt x="9274127" y="0"/>
                </a:lnTo>
                <a:lnTo>
                  <a:pt x="9274127" y="4539384"/>
                </a:lnTo>
                <a:lnTo>
                  <a:pt x="0" y="45393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470" r="-18104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0" y="-41149"/>
            <a:ext cx="10974568" cy="3006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16"/>
              </a:lnSpc>
            </a:pPr>
            <a:r>
              <a:rPr lang="en-US" sz="865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Azure implemntation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2B485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800616"/>
            <a:ext cx="18288000" cy="4731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39"/>
              </a:lnSpc>
            </a:pPr>
            <a:r>
              <a:rPr lang="en-US" sz="13599" spc="32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ANY QUESTIONS PLEASE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2B485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999825" y="4177540"/>
            <a:ext cx="6109454" cy="1815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99"/>
              </a:lnSpc>
              <a:spcBef>
                <a:spcPct val="0"/>
              </a:spcBef>
            </a:pPr>
            <a:r>
              <a:rPr lang="en-US" sz="10642">
                <a:solidFill>
                  <a:srgbClr val="FFFFFF"/>
                </a:solidFill>
                <a:latin typeface="Dangwa"/>
                <a:ea typeface="Dangwa"/>
                <a:cs typeface="Dangwa"/>
                <a:sym typeface="Dangwa"/>
              </a:rPr>
              <a:t>THANK YOU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5112380" y="-148194"/>
            <a:ext cx="12727251" cy="12193285"/>
            <a:chOff x="0" y="0"/>
            <a:chExt cx="524208" cy="502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4208" cy="502215"/>
            </a:xfrm>
            <a:custGeom>
              <a:avLst/>
              <a:gdLst/>
              <a:ahLst/>
              <a:cxnLst/>
              <a:rect r="r" b="b" t="t" l="l"/>
              <a:pathLst>
                <a:path h="502215" w="524208">
                  <a:moveTo>
                    <a:pt x="203200" y="0"/>
                  </a:moveTo>
                  <a:lnTo>
                    <a:pt x="524208" y="0"/>
                  </a:lnTo>
                  <a:lnTo>
                    <a:pt x="321008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321008" cy="559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2163302"/>
            <a:ext cx="7094998" cy="709499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5097" y="0"/>
                  </a:moveTo>
                  <a:lnTo>
                    <a:pt x="787703" y="0"/>
                  </a:lnTo>
                  <a:cubicBezTo>
                    <a:pt x="801564" y="0"/>
                    <a:pt x="812800" y="11236"/>
                    <a:pt x="812800" y="25097"/>
                  </a:cubicBezTo>
                  <a:lnTo>
                    <a:pt x="812800" y="787703"/>
                  </a:lnTo>
                  <a:cubicBezTo>
                    <a:pt x="812800" y="801564"/>
                    <a:pt x="801564" y="812800"/>
                    <a:pt x="787703" y="812800"/>
                  </a:cubicBezTo>
                  <a:lnTo>
                    <a:pt x="25097" y="812800"/>
                  </a:lnTo>
                  <a:cubicBezTo>
                    <a:pt x="11236" y="812800"/>
                    <a:pt x="0" y="801564"/>
                    <a:pt x="0" y="787703"/>
                  </a:cubicBezTo>
                  <a:lnTo>
                    <a:pt x="0" y="25097"/>
                  </a:lnTo>
                  <a:cubicBezTo>
                    <a:pt x="0" y="11236"/>
                    <a:pt x="11236" y="0"/>
                    <a:pt x="25097" y="0"/>
                  </a:cubicBezTo>
                  <a:close/>
                </a:path>
              </a:pathLst>
            </a:custGeom>
            <a:blipFill>
              <a:blip r:embed="rId2"/>
              <a:stretch>
                <a:fillRect l="-25000" t="0" r="-25000" b="0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>
            <a:off x="8876857" y="5235057"/>
            <a:ext cx="2050229" cy="0"/>
          </a:xfrm>
          <a:prstGeom prst="line">
            <a:avLst/>
          </a:prstGeom>
          <a:ln cap="flat" w="85725">
            <a:solidFill>
              <a:srgbClr val="36567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9902075">
            <a:off x="16254219" y="-861230"/>
            <a:ext cx="3620223" cy="3167695"/>
            <a:chOff x="0" y="0"/>
            <a:chExt cx="812800" cy="7112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6567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876857" y="2997192"/>
            <a:ext cx="6931946" cy="2099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6"/>
              </a:lnSpc>
            </a:pPr>
            <a:r>
              <a:rPr lang="en-US" sz="6405" spc="153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Table Of Content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23695" y="5986915"/>
            <a:ext cx="4377327" cy="37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Creating ERD and Maping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Implementing The Database  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Genrating Datasets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Creating the realational Tables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81973" y="5986915"/>
            <a:ext cx="4377327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Integrating DWH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Analyzing Data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ML module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Azure could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30690" y="0"/>
            <a:ext cx="14732382" cy="12193285"/>
            <a:chOff x="0" y="0"/>
            <a:chExt cx="606795" cy="502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6795" cy="502215"/>
            </a:xfrm>
            <a:custGeom>
              <a:avLst/>
              <a:gdLst/>
              <a:ahLst/>
              <a:cxnLst/>
              <a:rect r="r" b="b" t="t" l="l"/>
              <a:pathLst>
                <a:path h="502215" w="606795">
                  <a:moveTo>
                    <a:pt x="203200" y="0"/>
                  </a:moveTo>
                  <a:lnTo>
                    <a:pt x="606795" y="0"/>
                  </a:lnTo>
                  <a:lnTo>
                    <a:pt x="40359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403595" cy="559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905091" y="3748693"/>
            <a:ext cx="4124217" cy="0"/>
          </a:xfrm>
          <a:prstGeom prst="line">
            <a:avLst/>
          </a:prstGeom>
          <a:ln cap="flat" w="85725">
            <a:solidFill>
              <a:srgbClr val="36567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905091" y="2280477"/>
            <a:ext cx="8229384" cy="1622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6"/>
              </a:lnSpc>
            </a:pPr>
            <a:r>
              <a:rPr lang="en-US" sz="5005" spc="120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Customer Management ERD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1593" y="4520594"/>
            <a:ext cx="6170165" cy="2974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6"/>
              </a:lnSpc>
            </a:pPr>
            <a:r>
              <a:rPr lang="en-US" sz="2447" spc="29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Our project focuses on managing customer data, including their transactions and feedback, which are handled through interactions with agents. We also gather additional data for further analysis.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691758" y="3530922"/>
            <a:ext cx="11596242" cy="3964541"/>
          </a:xfrm>
          <a:custGeom>
            <a:avLst/>
            <a:gdLst/>
            <a:ahLst/>
            <a:cxnLst/>
            <a:rect r="r" b="b" t="t" l="l"/>
            <a:pathLst>
              <a:path h="3964541" w="11596242">
                <a:moveTo>
                  <a:pt x="0" y="0"/>
                </a:moveTo>
                <a:lnTo>
                  <a:pt x="11596242" y="0"/>
                </a:lnTo>
                <a:lnTo>
                  <a:pt x="11596242" y="3964541"/>
                </a:lnTo>
                <a:lnTo>
                  <a:pt x="0" y="39645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76" r="0" b="-6747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5569083"/>
            <a:chOff x="0" y="0"/>
            <a:chExt cx="4816593" cy="14667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466754"/>
            </a:xfrm>
            <a:custGeom>
              <a:avLst/>
              <a:gdLst/>
              <a:ahLst/>
              <a:cxnLst/>
              <a:rect r="r" b="b" t="t" l="l"/>
              <a:pathLst>
                <a:path h="146675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66754"/>
                  </a:lnTo>
                  <a:lnTo>
                    <a:pt x="0" y="1466754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15239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285891" y="-266556"/>
            <a:ext cx="9534940" cy="5835639"/>
            <a:chOff x="0" y="0"/>
            <a:chExt cx="1477212" cy="9040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77212" cy="904093"/>
            </a:xfrm>
            <a:custGeom>
              <a:avLst/>
              <a:gdLst/>
              <a:ahLst/>
              <a:cxnLst/>
              <a:rect r="r" b="b" t="t" l="l"/>
              <a:pathLst>
                <a:path h="904093" w="1477212">
                  <a:moveTo>
                    <a:pt x="18675" y="0"/>
                  </a:moveTo>
                  <a:lnTo>
                    <a:pt x="1458537" y="0"/>
                  </a:lnTo>
                  <a:cubicBezTo>
                    <a:pt x="1463490" y="0"/>
                    <a:pt x="1468240" y="1968"/>
                    <a:pt x="1471742" y="5470"/>
                  </a:cubicBezTo>
                  <a:cubicBezTo>
                    <a:pt x="1475244" y="8972"/>
                    <a:pt x="1477212" y="13722"/>
                    <a:pt x="1477212" y="18675"/>
                  </a:cubicBezTo>
                  <a:lnTo>
                    <a:pt x="1477212" y="885418"/>
                  </a:lnTo>
                  <a:cubicBezTo>
                    <a:pt x="1477212" y="895732"/>
                    <a:pt x="1468851" y="904093"/>
                    <a:pt x="1458537" y="904093"/>
                  </a:cubicBezTo>
                  <a:lnTo>
                    <a:pt x="18675" y="904093"/>
                  </a:lnTo>
                  <a:cubicBezTo>
                    <a:pt x="13722" y="904093"/>
                    <a:pt x="8972" y="902126"/>
                    <a:pt x="5470" y="898624"/>
                  </a:cubicBezTo>
                  <a:cubicBezTo>
                    <a:pt x="1968" y="895121"/>
                    <a:pt x="0" y="890371"/>
                    <a:pt x="0" y="885418"/>
                  </a:cubicBezTo>
                  <a:lnTo>
                    <a:pt x="0" y="18675"/>
                  </a:lnTo>
                  <a:cubicBezTo>
                    <a:pt x="0" y="13722"/>
                    <a:pt x="1968" y="8972"/>
                    <a:pt x="5470" y="5470"/>
                  </a:cubicBezTo>
                  <a:cubicBezTo>
                    <a:pt x="8972" y="1968"/>
                    <a:pt x="13722" y="0"/>
                    <a:pt x="18675" y="0"/>
                  </a:cubicBezTo>
                  <a:close/>
                </a:path>
              </a:pathLst>
            </a:custGeom>
            <a:blipFill>
              <a:blip r:embed="rId2"/>
              <a:stretch>
                <a:fillRect l="-4530" t="0" r="-4530" b="0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>
            <a:off x="1028700" y="4825576"/>
            <a:ext cx="2050229" cy="0"/>
          </a:xfrm>
          <a:prstGeom prst="line">
            <a:avLst/>
          </a:prstGeom>
          <a:ln cap="flat" w="85725">
            <a:solidFill>
              <a:srgbClr val="86B4C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9668435" y="6204937"/>
            <a:ext cx="7590865" cy="3249786"/>
            <a:chOff x="0" y="0"/>
            <a:chExt cx="1999240" cy="85591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99240" cy="855911"/>
            </a:xfrm>
            <a:custGeom>
              <a:avLst/>
              <a:gdLst/>
              <a:ahLst/>
              <a:cxnLst/>
              <a:rect r="r" b="b" t="t" l="l"/>
              <a:pathLst>
                <a:path h="855911" w="1999240">
                  <a:moveTo>
                    <a:pt x="50995" y="0"/>
                  </a:moveTo>
                  <a:lnTo>
                    <a:pt x="1948245" y="0"/>
                  </a:lnTo>
                  <a:cubicBezTo>
                    <a:pt x="1961770" y="0"/>
                    <a:pt x="1974741" y="5373"/>
                    <a:pt x="1984304" y="14936"/>
                  </a:cubicBezTo>
                  <a:cubicBezTo>
                    <a:pt x="1993868" y="24499"/>
                    <a:pt x="1999240" y="37470"/>
                    <a:pt x="1999240" y="50995"/>
                  </a:cubicBezTo>
                  <a:lnTo>
                    <a:pt x="1999240" y="804916"/>
                  </a:lnTo>
                  <a:cubicBezTo>
                    <a:pt x="1999240" y="818440"/>
                    <a:pt x="1993868" y="831411"/>
                    <a:pt x="1984304" y="840975"/>
                  </a:cubicBezTo>
                  <a:cubicBezTo>
                    <a:pt x="1974741" y="850538"/>
                    <a:pt x="1961770" y="855911"/>
                    <a:pt x="1948245" y="855911"/>
                  </a:cubicBezTo>
                  <a:lnTo>
                    <a:pt x="50995" y="855911"/>
                  </a:lnTo>
                  <a:cubicBezTo>
                    <a:pt x="37470" y="855911"/>
                    <a:pt x="24499" y="850538"/>
                    <a:pt x="14936" y="840975"/>
                  </a:cubicBezTo>
                  <a:cubicBezTo>
                    <a:pt x="5373" y="831411"/>
                    <a:pt x="0" y="818440"/>
                    <a:pt x="0" y="804916"/>
                  </a:cubicBezTo>
                  <a:lnTo>
                    <a:pt x="0" y="50995"/>
                  </a:lnTo>
                  <a:cubicBezTo>
                    <a:pt x="0" y="37470"/>
                    <a:pt x="5373" y="24499"/>
                    <a:pt x="14936" y="14936"/>
                  </a:cubicBezTo>
                  <a:cubicBezTo>
                    <a:pt x="24499" y="5373"/>
                    <a:pt x="37470" y="0"/>
                    <a:pt x="50995" y="0"/>
                  </a:cubicBez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999240" cy="9130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6204937"/>
            <a:ext cx="7590865" cy="3249786"/>
            <a:chOff x="0" y="0"/>
            <a:chExt cx="1999240" cy="85591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99240" cy="855911"/>
            </a:xfrm>
            <a:custGeom>
              <a:avLst/>
              <a:gdLst/>
              <a:ahLst/>
              <a:cxnLst/>
              <a:rect r="r" b="b" t="t" l="l"/>
              <a:pathLst>
                <a:path h="855911" w="1999240">
                  <a:moveTo>
                    <a:pt x="50995" y="0"/>
                  </a:moveTo>
                  <a:lnTo>
                    <a:pt x="1948245" y="0"/>
                  </a:lnTo>
                  <a:cubicBezTo>
                    <a:pt x="1961770" y="0"/>
                    <a:pt x="1974741" y="5373"/>
                    <a:pt x="1984304" y="14936"/>
                  </a:cubicBezTo>
                  <a:cubicBezTo>
                    <a:pt x="1993868" y="24499"/>
                    <a:pt x="1999240" y="37470"/>
                    <a:pt x="1999240" y="50995"/>
                  </a:cubicBezTo>
                  <a:lnTo>
                    <a:pt x="1999240" y="804916"/>
                  </a:lnTo>
                  <a:cubicBezTo>
                    <a:pt x="1999240" y="818440"/>
                    <a:pt x="1993868" y="831411"/>
                    <a:pt x="1984304" y="840975"/>
                  </a:cubicBezTo>
                  <a:cubicBezTo>
                    <a:pt x="1974741" y="850538"/>
                    <a:pt x="1961770" y="855911"/>
                    <a:pt x="1948245" y="855911"/>
                  </a:cubicBezTo>
                  <a:lnTo>
                    <a:pt x="50995" y="855911"/>
                  </a:lnTo>
                  <a:cubicBezTo>
                    <a:pt x="37470" y="855911"/>
                    <a:pt x="24499" y="850538"/>
                    <a:pt x="14936" y="840975"/>
                  </a:cubicBezTo>
                  <a:cubicBezTo>
                    <a:pt x="5373" y="831411"/>
                    <a:pt x="0" y="818440"/>
                    <a:pt x="0" y="804916"/>
                  </a:cubicBezTo>
                  <a:lnTo>
                    <a:pt x="0" y="50995"/>
                  </a:lnTo>
                  <a:cubicBezTo>
                    <a:pt x="0" y="37470"/>
                    <a:pt x="5373" y="24499"/>
                    <a:pt x="14936" y="14936"/>
                  </a:cubicBezTo>
                  <a:cubicBezTo>
                    <a:pt x="24499" y="5373"/>
                    <a:pt x="37470" y="0"/>
                    <a:pt x="50995" y="0"/>
                  </a:cubicBez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999240" cy="9130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2542289"/>
            <a:ext cx="7110246" cy="105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56"/>
              </a:lnSpc>
            </a:pPr>
            <a:r>
              <a:rPr lang="en-US" sz="6505" spc="15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Datasets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3526453"/>
            <a:ext cx="8639735" cy="105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56"/>
              </a:lnSpc>
            </a:pPr>
            <a:r>
              <a:rPr lang="en-US" sz="6505" spc="156">
                <a:solidFill>
                  <a:srgbClr val="86B4C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&amp; Schema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93888" y="6687616"/>
            <a:ext cx="3180371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7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Dataset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04176" y="7354362"/>
            <a:ext cx="6650202" cy="1544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spc="26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We Got our Dataset as a genrative dataset from facker lib and random lib which gave us a big database to work on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133622" y="6687616"/>
            <a:ext cx="3180371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7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Schema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143910" y="7354362"/>
            <a:ext cx="6650202" cy="763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spc="26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We applied the ERD and the mapping to the relational database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72121" y="0"/>
            <a:ext cx="11709920" cy="10855389"/>
            <a:chOff x="0" y="0"/>
            <a:chExt cx="693921" cy="6432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3921" cy="643282"/>
            </a:xfrm>
            <a:custGeom>
              <a:avLst/>
              <a:gdLst/>
              <a:ahLst/>
              <a:cxnLst/>
              <a:rect r="r" b="b" t="t" l="l"/>
              <a:pathLst>
                <a:path h="643282" w="693921">
                  <a:moveTo>
                    <a:pt x="203200" y="0"/>
                  </a:moveTo>
                  <a:lnTo>
                    <a:pt x="693921" y="0"/>
                  </a:lnTo>
                  <a:lnTo>
                    <a:pt x="490721" y="643282"/>
                  </a:lnTo>
                  <a:lnTo>
                    <a:pt x="0" y="64328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490721" cy="700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66800" y="4725567"/>
            <a:ext cx="9257134" cy="3771511"/>
            <a:chOff x="0" y="0"/>
            <a:chExt cx="2438093" cy="9933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093" cy="993320"/>
            </a:xfrm>
            <a:custGeom>
              <a:avLst/>
              <a:gdLst/>
              <a:ahLst/>
              <a:cxnLst/>
              <a:rect r="r" b="b" t="t" l="l"/>
              <a:pathLst>
                <a:path h="993320" w="2438093">
                  <a:moveTo>
                    <a:pt x="42652" y="0"/>
                  </a:moveTo>
                  <a:lnTo>
                    <a:pt x="2395441" y="0"/>
                  </a:lnTo>
                  <a:cubicBezTo>
                    <a:pt x="2406753" y="0"/>
                    <a:pt x="2417601" y="4494"/>
                    <a:pt x="2425600" y="12493"/>
                  </a:cubicBezTo>
                  <a:cubicBezTo>
                    <a:pt x="2433599" y="20491"/>
                    <a:pt x="2438093" y="31340"/>
                    <a:pt x="2438093" y="42652"/>
                  </a:cubicBezTo>
                  <a:lnTo>
                    <a:pt x="2438093" y="950667"/>
                  </a:lnTo>
                  <a:cubicBezTo>
                    <a:pt x="2438093" y="961979"/>
                    <a:pt x="2433599" y="972828"/>
                    <a:pt x="2425600" y="980827"/>
                  </a:cubicBezTo>
                  <a:cubicBezTo>
                    <a:pt x="2417601" y="988826"/>
                    <a:pt x="2406753" y="993320"/>
                    <a:pt x="2395441" y="993320"/>
                  </a:cubicBezTo>
                  <a:lnTo>
                    <a:pt x="42652" y="993320"/>
                  </a:lnTo>
                  <a:cubicBezTo>
                    <a:pt x="19096" y="993320"/>
                    <a:pt x="0" y="974223"/>
                    <a:pt x="0" y="950667"/>
                  </a:cubicBezTo>
                  <a:lnTo>
                    <a:pt x="0" y="42652"/>
                  </a:lnTo>
                  <a:cubicBezTo>
                    <a:pt x="0" y="19096"/>
                    <a:pt x="19096" y="0"/>
                    <a:pt x="42652" y="0"/>
                  </a:cubicBez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438093" cy="10504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451013" y="1843263"/>
            <a:ext cx="7168863" cy="716886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8878" y="0"/>
                  </a:moveTo>
                  <a:lnTo>
                    <a:pt x="773922" y="0"/>
                  </a:lnTo>
                  <a:cubicBezTo>
                    <a:pt x="795394" y="0"/>
                    <a:pt x="812800" y="17406"/>
                    <a:pt x="812800" y="38878"/>
                  </a:cubicBezTo>
                  <a:lnTo>
                    <a:pt x="812800" y="773922"/>
                  </a:lnTo>
                  <a:cubicBezTo>
                    <a:pt x="812800" y="795394"/>
                    <a:pt x="795394" y="812800"/>
                    <a:pt x="773922" y="812800"/>
                  </a:cubicBezTo>
                  <a:lnTo>
                    <a:pt x="38878" y="812800"/>
                  </a:lnTo>
                  <a:cubicBezTo>
                    <a:pt x="17406" y="812800"/>
                    <a:pt x="0" y="795394"/>
                    <a:pt x="0" y="773922"/>
                  </a:cubicBezTo>
                  <a:lnTo>
                    <a:pt x="0" y="38878"/>
                  </a:lnTo>
                  <a:cubicBezTo>
                    <a:pt x="0" y="17406"/>
                    <a:pt x="17406" y="0"/>
                    <a:pt x="38878" y="0"/>
                  </a:cubicBezTo>
                  <a:close/>
                </a:path>
              </a:pathLst>
            </a:custGeom>
            <a:blipFill>
              <a:blip r:embed="rId2"/>
              <a:stretch>
                <a:fillRect l="-36580" t="0" r="-36580" b="0"/>
              </a:stretch>
            </a:blipFill>
          </p:spPr>
        </p:sp>
      </p:grpSp>
      <p:sp>
        <p:nvSpPr>
          <p:cNvPr name="AutoShape 10" id="10"/>
          <p:cNvSpPr/>
          <p:nvPr/>
        </p:nvSpPr>
        <p:spPr>
          <a:xfrm>
            <a:off x="1066800" y="3702665"/>
            <a:ext cx="2050229" cy="0"/>
          </a:xfrm>
          <a:prstGeom prst="line">
            <a:avLst/>
          </a:prstGeom>
          <a:ln cap="flat" w="85725">
            <a:solidFill>
              <a:srgbClr val="36567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066800" y="2485475"/>
            <a:ext cx="6095117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spc="167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Problems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62850" y="5392981"/>
            <a:ext cx="7788163" cy="1998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spc="273">
                <a:solidFill>
                  <a:srgbClr val="FFFFFF"/>
                </a:solidFill>
                <a:latin typeface="Cloud"/>
                <a:ea typeface="Cloud"/>
                <a:cs typeface="Cloud"/>
                <a:sym typeface="Cloud"/>
              </a:rPr>
              <a:t>As we used generated datasets, we encountered some problems with database integration, such as the compatibility between the integrated data and the stored data in the schema.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36975" y="0"/>
            <a:ext cx="13196926" cy="10815302"/>
            <a:chOff x="0" y="0"/>
            <a:chExt cx="812800" cy="6661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66116"/>
            </a:xfrm>
            <a:custGeom>
              <a:avLst/>
              <a:gdLst/>
              <a:ahLst/>
              <a:cxnLst/>
              <a:rect r="r" b="b" t="t" l="l"/>
              <a:pathLst>
                <a:path h="666116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666116"/>
                  </a:lnTo>
                  <a:lnTo>
                    <a:pt x="812800" y="666116"/>
                  </a:lnTo>
                  <a:lnTo>
                    <a:pt x="609600" y="0"/>
                  </a:lnTo>
                  <a:close/>
                </a:path>
              </a:pathLst>
            </a:custGeom>
            <a:blipFill>
              <a:blip r:embed="rId2"/>
              <a:stretch>
                <a:fillRect l="-11503" t="0" r="-11503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647723" y="4676318"/>
            <a:ext cx="18288000" cy="4581982"/>
            <a:chOff x="0" y="0"/>
            <a:chExt cx="4816593" cy="120677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206777"/>
            </a:xfrm>
            <a:custGeom>
              <a:avLst/>
              <a:gdLst/>
              <a:ahLst/>
              <a:cxnLst/>
              <a:rect r="r" b="b" t="t" l="l"/>
              <a:pathLst>
                <a:path h="1206777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1185187"/>
                  </a:lnTo>
                  <a:cubicBezTo>
                    <a:pt x="4816592" y="1197111"/>
                    <a:pt x="4806926" y="1206777"/>
                    <a:pt x="4795002" y="1206777"/>
                  </a:cubicBezTo>
                  <a:lnTo>
                    <a:pt x="21590" y="1206777"/>
                  </a:lnTo>
                  <a:cubicBezTo>
                    <a:pt x="9666" y="1206777"/>
                    <a:pt x="0" y="1197111"/>
                    <a:pt x="0" y="1185187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4816593" cy="1263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914616" y="3850579"/>
            <a:ext cx="2050229" cy="0"/>
          </a:xfrm>
          <a:prstGeom prst="line">
            <a:avLst/>
          </a:prstGeom>
          <a:ln cap="flat" w="85725">
            <a:solidFill>
              <a:srgbClr val="36567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905091" y="2553738"/>
            <a:ext cx="6091317" cy="1130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6"/>
              </a:lnSpc>
            </a:pPr>
            <a:r>
              <a:rPr lang="en-US" sz="7005" spc="168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Solution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5091" y="5312401"/>
            <a:ext cx="980388" cy="503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9"/>
              </a:lnSpc>
            </a:pPr>
            <a:r>
              <a:rPr lang="en-US" sz="3099" spc="7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5091" y="5893423"/>
            <a:ext cx="3733788" cy="503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9"/>
              </a:lnSpc>
            </a:pPr>
            <a:r>
              <a:rPr lang="en-US" sz="3099" spc="7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convertion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05091" y="6541794"/>
            <a:ext cx="3733788" cy="1153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spc="26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we convetion the data to be suitable to our schema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696498" y="5312401"/>
            <a:ext cx="980388" cy="503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9"/>
              </a:lnSpc>
            </a:pPr>
            <a:r>
              <a:rPr lang="en-US" sz="3099" spc="7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96498" y="5893423"/>
            <a:ext cx="3640477" cy="503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9"/>
              </a:lnSpc>
            </a:pPr>
            <a:r>
              <a:rPr lang="en-US" sz="3099" spc="7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DWH Org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96498" y="6541794"/>
            <a:ext cx="3732907" cy="1544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spc="26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we organized the schema as a DWH and it helped us in Azure pipelining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86805" y="5312401"/>
            <a:ext cx="980388" cy="503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9"/>
              </a:lnSpc>
            </a:pPr>
            <a:r>
              <a:rPr lang="en-US" sz="3099" spc="7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86805" y="5893423"/>
            <a:ext cx="3487100" cy="503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9"/>
              </a:lnSpc>
            </a:pPr>
            <a:r>
              <a:rPr lang="en-US" sz="3099" spc="7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 integration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486805" y="6541794"/>
            <a:ext cx="3772224" cy="1934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spc="26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we Re integrated the Data and mirge it in a new database with a succseful backup to recover data if needed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1596877" y="4070613"/>
            <a:ext cx="9401164" cy="7308453"/>
            <a:chOff x="0" y="0"/>
            <a:chExt cx="2476027" cy="19248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76027" cy="1924860"/>
            </a:xfrm>
            <a:custGeom>
              <a:avLst/>
              <a:gdLst/>
              <a:ahLst/>
              <a:cxnLst/>
              <a:rect r="r" b="b" t="t" l="l"/>
              <a:pathLst>
                <a:path h="1924860" w="2476027">
                  <a:moveTo>
                    <a:pt x="203200" y="0"/>
                  </a:moveTo>
                  <a:lnTo>
                    <a:pt x="2476027" y="0"/>
                  </a:lnTo>
                  <a:lnTo>
                    <a:pt x="2272827" y="1924860"/>
                  </a:lnTo>
                  <a:lnTo>
                    <a:pt x="0" y="192486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656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2272827" cy="19820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264921" y="3346713"/>
            <a:ext cx="2315587" cy="0"/>
          </a:xfrm>
          <a:prstGeom prst="line">
            <a:avLst/>
          </a:prstGeom>
          <a:ln cap="flat" w="57150">
            <a:solidFill>
              <a:srgbClr val="36567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9902075">
            <a:off x="16639813" y="-861230"/>
            <a:ext cx="3620223" cy="3167695"/>
            <a:chOff x="0" y="0"/>
            <a:chExt cx="812800" cy="711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6567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514982" y="184513"/>
            <a:ext cx="9773018" cy="4972023"/>
          </a:xfrm>
          <a:custGeom>
            <a:avLst/>
            <a:gdLst/>
            <a:ahLst/>
            <a:cxnLst/>
            <a:rect r="r" b="b" t="t" l="l"/>
            <a:pathLst>
              <a:path h="4972023" w="9773018">
                <a:moveTo>
                  <a:pt x="0" y="0"/>
                </a:moveTo>
                <a:lnTo>
                  <a:pt x="9773018" y="0"/>
                </a:lnTo>
                <a:lnTo>
                  <a:pt x="9773018" y="4972023"/>
                </a:lnTo>
                <a:lnTo>
                  <a:pt x="0" y="49720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37476" y="5156536"/>
            <a:ext cx="6481266" cy="4472074"/>
          </a:xfrm>
          <a:custGeom>
            <a:avLst/>
            <a:gdLst/>
            <a:ahLst/>
            <a:cxnLst/>
            <a:rect r="r" b="b" t="t" l="l"/>
            <a:pathLst>
              <a:path h="4472074" w="6481266">
                <a:moveTo>
                  <a:pt x="0" y="0"/>
                </a:moveTo>
                <a:lnTo>
                  <a:pt x="6481266" y="0"/>
                </a:lnTo>
                <a:lnTo>
                  <a:pt x="6481266" y="4472073"/>
                </a:lnTo>
                <a:lnTo>
                  <a:pt x="0" y="44720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64921" y="2072037"/>
            <a:ext cx="6268655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spc="167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visualization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52479" y="6049234"/>
            <a:ext cx="7478779" cy="3887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spc="261">
                <a:solidFill>
                  <a:srgbClr val="000000"/>
                </a:solidFill>
                <a:latin typeface="Cloud"/>
                <a:ea typeface="Cloud"/>
                <a:cs typeface="Cloud"/>
                <a:sym typeface="Cloud"/>
              </a:rPr>
              <a:t>we analysed and visualized variance parameters with different tools such as ssms , python and Azure </a:t>
            </a:r>
          </a:p>
          <a:p>
            <a:pPr algn="l">
              <a:lnSpc>
                <a:spcPts val="3080"/>
              </a:lnSpc>
            </a:pPr>
            <a:r>
              <a:rPr lang="en-US" sz="2200" spc="261">
                <a:solidFill>
                  <a:srgbClr val="000000"/>
                </a:solidFill>
                <a:latin typeface="Cloud"/>
                <a:ea typeface="Cloud"/>
                <a:cs typeface="Cloud"/>
                <a:sym typeface="Cloud"/>
              </a:rPr>
              <a:t>each tool had it’s main object </a:t>
            </a:r>
          </a:p>
          <a:p>
            <a:pPr algn="l">
              <a:lnSpc>
                <a:spcPts val="3080"/>
              </a:lnSpc>
            </a:pPr>
            <a:r>
              <a:rPr lang="en-US" sz="2200" spc="261">
                <a:solidFill>
                  <a:srgbClr val="000000"/>
                </a:solidFill>
                <a:latin typeface="Cloud"/>
                <a:ea typeface="Cloud"/>
                <a:cs typeface="Cloud"/>
                <a:sym typeface="Cloud"/>
              </a:rPr>
              <a:t>SSMS(sql):show us the information that we need in select statement</a:t>
            </a:r>
          </a:p>
          <a:p>
            <a:pPr algn="l">
              <a:lnSpc>
                <a:spcPts val="3080"/>
              </a:lnSpc>
            </a:pPr>
            <a:r>
              <a:rPr lang="en-US" sz="2200" spc="261">
                <a:solidFill>
                  <a:srgbClr val="000000"/>
                </a:solidFill>
                <a:latin typeface="Cloud"/>
                <a:ea typeface="Cloud"/>
                <a:cs typeface="Cloud"/>
                <a:sym typeface="Cloud"/>
              </a:rPr>
              <a:t>python : charts and translation the code into graphs </a:t>
            </a:r>
          </a:p>
          <a:p>
            <a:pPr algn="l">
              <a:lnSpc>
                <a:spcPts val="3080"/>
              </a:lnSpc>
            </a:pPr>
            <a:r>
              <a:rPr lang="en-US" sz="2200" spc="261">
                <a:solidFill>
                  <a:srgbClr val="000000"/>
                </a:solidFill>
                <a:latin typeface="Cloud"/>
                <a:ea typeface="Cloud"/>
                <a:cs typeface="Cloud"/>
                <a:sym typeface="Cloud"/>
              </a:rPr>
              <a:t>Azure: graphing the clouded data in Azure</a:t>
            </a:r>
          </a:p>
          <a:p>
            <a:pPr algn="l">
              <a:lnSpc>
                <a:spcPts val="308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200900"/>
            <a:ext cx="18288000" cy="3086100"/>
            <a:chOff x="0" y="0"/>
            <a:chExt cx="4816593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222956" y="0"/>
            <a:ext cx="12379272" cy="10741258"/>
            <a:chOff x="0" y="0"/>
            <a:chExt cx="853424" cy="740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3424" cy="740500"/>
            </a:xfrm>
            <a:custGeom>
              <a:avLst/>
              <a:gdLst/>
              <a:ahLst/>
              <a:cxnLst/>
              <a:rect r="r" b="b" t="t" l="l"/>
              <a:pathLst>
                <a:path h="740500" w="853424">
                  <a:moveTo>
                    <a:pt x="203200" y="0"/>
                  </a:moveTo>
                  <a:lnTo>
                    <a:pt x="853424" y="0"/>
                  </a:lnTo>
                  <a:lnTo>
                    <a:pt x="650224" y="740500"/>
                  </a:lnTo>
                  <a:lnTo>
                    <a:pt x="0" y="7405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57150"/>
              <a:ext cx="650224" cy="797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2285968"/>
            <a:ext cx="6488239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spc="167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ML module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5091" y="4524195"/>
            <a:ext cx="7045089" cy="1934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spc="26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we made a ML module to pridect some information about customer and it’s Transaction built in the huge data we genrated </a:t>
            </a:r>
          </a:p>
          <a:p>
            <a:pPr algn="l">
              <a:lnSpc>
                <a:spcPts val="3080"/>
              </a:lnSpc>
            </a:pPr>
          </a:p>
        </p:txBody>
      </p:sp>
      <p:sp>
        <p:nvSpPr>
          <p:cNvPr name="AutoShape 10" id="10"/>
          <p:cNvSpPr/>
          <p:nvPr/>
        </p:nvSpPr>
        <p:spPr>
          <a:xfrm>
            <a:off x="1028700" y="3777573"/>
            <a:ext cx="2050229" cy="0"/>
          </a:xfrm>
          <a:prstGeom prst="line">
            <a:avLst/>
          </a:prstGeom>
          <a:ln cap="flat" w="85725">
            <a:solidFill>
              <a:srgbClr val="36567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905091" y="7935109"/>
            <a:ext cx="10668868" cy="1544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spc="26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such as </a:t>
            </a:r>
          </a:p>
          <a:p>
            <a:pPr algn="l">
              <a:lnSpc>
                <a:spcPts val="3080"/>
              </a:lnSpc>
            </a:pPr>
            <a:r>
              <a:rPr lang="en-US" sz="2200" spc="26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Customer Churn Prediction: Predict which customers are likely to stop making purchases or leave the service.</a:t>
            </a:r>
          </a:p>
          <a:p>
            <a:pPr algn="l">
              <a:lnSpc>
                <a:spcPts val="3080"/>
              </a:lnSpc>
            </a:pPr>
            <a:r>
              <a:rPr lang="en-US" sz="2200" spc="26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(classification )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49896" y="2180804"/>
            <a:ext cx="5925391" cy="5925391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0994735" y="2257393"/>
            <a:ext cx="1897889" cy="786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1"/>
              </a:lnSpc>
            </a:pPr>
            <a:r>
              <a:rPr lang="en-US" sz="4885" spc="11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15%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361411" y="7564788"/>
            <a:ext cx="1897889" cy="786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1"/>
              </a:lnSpc>
            </a:pPr>
            <a:r>
              <a:rPr lang="en-US" sz="4885" spc="11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85%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73330" y="4556350"/>
            <a:ext cx="3078524" cy="1145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3"/>
              </a:lnSpc>
            </a:pPr>
            <a:r>
              <a:rPr lang="en-US" sz="3525" spc="8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module </a:t>
            </a:r>
          </a:p>
          <a:p>
            <a:pPr algn="ctr">
              <a:lnSpc>
                <a:spcPts val="4583"/>
              </a:lnSpc>
            </a:pPr>
            <a:r>
              <a:rPr lang="en-US" sz="3525" spc="8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results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592308" y="-235208"/>
            <a:ext cx="5695692" cy="569569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8205" t="0" r="-2820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5557405" y="0"/>
            <a:ext cx="13240319" cy="11585279"/>
            <a:chOff x="0" y="0"/>
            <a:chExt cx="812800" cy="711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36567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-635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455695" y="-235208"/>
            <a:ext cx="8858427" cy="3200532"/>
            <a:chOff x="0" y="0"/>
            <a:chExt cx="2333084" cy="8429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33084" cy="842938"/>
            </a:xfrm>
            <a:custGeom>
              <a:avLst/>
              <a:gdLst/>
              <a:ahLst/>
              <a:cxnLst/>
              <a:rect r="r" b="b" t="t" l="l"/>
              <a:pathLst>
                <a:path h="842938" w="2333084">
                  <a:moveTo>
                    <a:pt x="44572" y="0"/>
                  </a:moveTo>
                  <a:lnTo>
                    <a:pt x="2288512" y="0"/>
                  </a:lnTo>
                  <a:cubicBezTo>
                    <a:pt x="2313128" y="0"/>
                    <a:pt x="2333084" y="19956"/>
                    <a:pt x="2333084" y="44572"/>
                  </a:cubicBezTo>
                  <a:lnTo>
                    <a:pt x="2333084" y="798366"/>
                  </a:lnTo>
                  <a:cubicBezTo>
                    <a:pt x="2333084" y="810188"/>
                    <a:pt x="2328388" y="821525"/>
                    <a:pt x="2320029" y="829884"/>
                  </a:cubicBezTo>
                  <a:cubicBezTo>
                    <a:pt x="2311670" y="838243"/>
                    <a:pt x="2300333" y="842938"/>
                    <a:pt x="2288512" y="842938"/>
                  </a:cubicBezTo>
                  <a:lnTo>
                    <a:pt x="44572" y="842938"/>
                  </a:lnTo>
                  <a:cubicBezTo>
                    <a:pt x="32751" y="842938"/>
                    <a:pt x="21414" y="838243"/>
                    <a:pt x="13055" y="829884"/>
                  </a:cubicBezTo>
                  <a:cubicBezTo>
                    <a:pt x="4696" y="821525"/>
                    <a:pt x="0" y="810188"/>
                    <a:pt x="0" y="798366"/>
                  </a:cubicBezTo>
                  <a:lnTo>
                    <a:pt x="0" y="44572"/>
                  </a:lnTo>
                  <a:cubicBezTo>
                    <a:pt x="0" y="32751"/>
                    <a:pt x="4696" y="21414"/>
                    <a:pt x="13055" y="13055"/>
                  </a:cubicBezTo>
                  <a:cubicBezTo>
                    <a:pt x="21414" y="4696"/>
                    <a:pt x="32751" y="0"/>
                    <a:pt x="44572" y="0"/>
                  </a:cubicBezTo>
                  <a:close/>
                </a:path>
              </a:pathLst>
            </a:custGeom>
            <a:solidFill>
              <a:srgbClr val="36567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333084" cy="900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0" y="-41149"/>
            <a:ext cx="10974568" cy="3006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16"/>
              </a:lnSpc>
            </a:pPr>
            <a:r>
              <a:rPr lang="en-US" sz="865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Azure implemntation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608100" y="3618671"/>
            <a:ext cx="5293898" cy="1524829"/>
            <a:chOff x="0" y="0"/>
            <a:chExt cx="7058531" cy="2033105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4511447" y="1454409"/>
              <a:ext cx="12700" cy="578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</a:p>
          </p:txBody>
        </p:sp>
        <p:grpSp>
          <p:nvGrpSpPr>
            <p:cNvPr name="Group 13" id="13"/>
            <p:cNvGrpSpPr/>
            <p:nvPr/>
          </p:nvGrpSpPr>
          <p:grpSpPr>
            <a:xfrm rot="0">
              <a:off x="459759" y="0"/>
              <a:ext cx="6139013" cy="1645600"/>
              <a:chOff x="0" y="0"/>
              <a:chExt cx="1212645" cy="325057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212645" cy="325057"/>
              </a:xfrm>
              <a:custGeom>
                <a:avLst/>
                <a:gdLst/>
                <a:ahLst/>
                <a:cxnLst/>
                <a:rect r="r" b="b" t="t" l="l"/>
                <a:pathLst>
                  <a:path h="325057" w="1212645">
                    <a:moveTo>
                      <a:pt x="85755" y="0"/>
                    </a:moveTo>
                    <a:lnTo>
                      <a:pt x="1126890" y="0"/>
                    </a:lnTo>
                    <a:cubicBezTo>
                      <a:pt x="1174251" y="0"/>
                      <a:pt x="1212645" y="38394"/>
                      <a:pt x="1212645" y="85755"/>
                    </a:cubicBezTo>
                    <a:lnTo>
                      <a:pt x="1212645" y="239302"/>
                    </a:lnTo>
                    <a:cubicBezTo>
                      <a:pt x="1212645" y="262046"/>
                      <a:pt x="1203610" y="283858"/>
                      <a:pt x="1187528" y="299940"/>
                    </a:cubicBezTo>
                    <a:cubicBezTo>
                      <a:pt x="1171445" y="316022"/>
                      <a:pt x="1149633" y="325057"/>
                      <a:pt x="1126890" y="325057"/>
                    </a:cubicBezTo>
                    <a:lnTo>
                      <a:pt x="85755" y="325057"/>
                    </a:lnTo>
                    <a:cubicBezTo>
                      <a:pt x="63011" y="325057"/>
                      <a:pt x="41199" y="316022"/>
                      <a:pt x="25117" y="299940"/>
                    </a:cubicBezTo>
                    <a:cubicBezTo>
                      <a:pt x="9035" y="283858"/>
                      <a:pt x="0" y="262046"/>
                      <a:pt x="0" y="239302"/>
                    </a:cubicBezTo>
                    <a:lnTo>
                      <a:pt x="0" y="85755"/>
                    </a:lnTo>
                    <a:cubicBezTo>
                      <a:pt x="0" y="63011"/>
                      <a:pt x="9035" y="41199"/>
                      <a:pt x="25117" y="25117"/>
                    </a:cubicBezTo>
                    <a:cubicBezTo>
                      <a:pt x="41199" y="9035"/>
                      <a:pt x="63011" y="0"/>
                      <a:pt x="85755" y="0"/>
                    </a:cubicBezTo>
                    <a:close/>
                  </a:path>
                </a:pathLst>
              </a:custGeom>
              <a:solidFill>
                <a:srgbClr val="598196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1212645" cy="3822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40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0" y="199654"/>
              <a:ext cx="7058531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Data flow 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591810" y="5460484"/>
            <a:ext cx="14182208" cy="4539384"/>
          </a:xfrm>
          <a:custGeom>
            <a:avLst/>
            <a:gdLst/>
            <a:ahLst/>
            <a:cxnLst/>
            <a:rect r="r" b="b" t="t" l="l"/>
            <a:pathLst>
              <a:path h="4539384" w="14182208">
                <a:moveTo>
                  <a:pt x="0" y="0"/>
                </a:moveTo>
                <a:lnTo>
                  <a:pt x="14182208" y="0"/>
                </a:lnTo>
                <a:lnTo>
                  <a:pt x="14182208" y="4539383"/>
                </a:lnTo>
                <a:lnTo>
                  <a:pt x="0" y="45393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118" r="0" b="-11118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DAGUN0ETip8</dc:identifier>
  <dcterms:modified xsi:type="dcterms:W3CDTF">2011-08-01T06:04:30Z</dcterms:modified>
  <cp:revision>1</cp:revision>
  <dc:title>customer management</dc:title>
</cp:coreProperties>
</file>